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96"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F27CD25-B9FA-4046-8FA2-42B190929CB2}" type="datetimeFigureOut">
              <a:rPr lang="ru-RU" smtClean="0"/>
              <a:t>07.06.2021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6200F3-F3EA-4625-8870-5CF90BE70B49}" type="slidenum">
              <a:rPr lang="ru-RU" smtClean="0"/>
              <a:t>‹#›</a:t>
            </a:fld>
            <a:endParaRPr lang="ru-RU"/>
          </a:p>
        </p:txBody>
      </p:sp>
    </p:spTree>
    <p:extLst>
      <p:ext uri="{BB962C8B-B14F-4D97-AF65-F5344CB8AC3E}">
        <p14:creationId xmlns:p14="http://schemas.microsoft.com/office/powerpoint/2010/main" val="1776102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F27CD25-B9FA-4046-8FA2-42B190929CB2}" type="datetimeFigureOut">
              <a:rPr lang="ru-RU" smtClean="0"/>
              <a:t>07.06.2021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6200F3-F3EA-4625-8870-5CF90BE70B49}" type="slidenum">
              <a:rPr lang="ru-RU" smtClean="0"/>
              <a:t>‹#›</a:t>
            </a:fld>
            <a:endParaRPr lang="ru-RU"/>
          </a:p>
        </p:txBody>
      </p:sp>
    </p:spTree>
    <p:extLst>
      <p:ext uri="{BB962C8B-B14F-4D97-AF65-F5344CB8AC3E}">
        <p14:creationId xmlns:p14="http://schemas.microsoft.com/office/powerpoint/2010/main" val="48636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F27CD25-B9FA-4046-8FA2-42B190929CB2}" type="datetimeFigureOut">
              <a:rPr lang="ru-RU" smtClean="0"/>
              <a:t>07.06.2021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6200F3-F3EA-4625-8870-5CF90BE70B49}" type="slidenum">
              <a:rPr lang="ru-RU" smtClean="0"/>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5670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F27CD25-B9FA-4046-8FA2-42B190929CB2}" type="datetimeFigureOut">
              <a:rPr lang="ru-RU" smtClean="0"/>
              <a:t>07.06.2021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6200F3-F3EA-4625-8870-5CF90BE70B49}" type="slidenum">
              <a:rPr lang="ru-RU" smtClean="0"/>
              <a:t>‹#›</a:t>
            </a:fld>
            <a:endParaRPr lang="ru-RU"/>
          </a:p>
        </p:txBody>
      </p:sp>
    </p:spTree>
    <p:extLst>
      <p:ext uri="{BB962C8B-B14F-4D97-AF65-F5344CB8AC3E}">
        <p14:creationId xmlns:p14="http://schemas.microsoft.com/office/powerpoint/2010/main" val="1885272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F27CD25-B9FA-4046-8FA2-42B190929CB2}" type="datetimeFigureOut">
              <a:rPr lang="ru-RU" smtClean="0"/>
              <a:t>07.06.2021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6200F3-F3EA-4625-8870-5CF90BE70B49}" type="slidenum">
              <a:rPr lang="ru-RU" smtClean="0"/>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8892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F27CD25-B9FA-4046-8FA2-42B190929CB2}" type="datetimeFigureOut">
              <a:rPr lang="ru-RU" smtClean="0"/>
              <a:t>07.06.2021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6200F3-F3EA-4625-8870-5CF90BE70B49}" type="slidenum">
              <a:rPr lang="ru-RU" smtClean="0"/>
              <a:t>‹#›</a:t>
            </a:fld>
            <a:endParaRPr lang="ru-RU"/>
          </a:p>
        </p:txBody>
      </p:sp>
    </p:spTree>
    <p:extLst>
      <p:ext uri="{BB962C8B-B14F-4D97-AF65-F5344CB8AC3E}">
        <p14:creationId xmlns:p14="http://schemas.microsoft.com/office/powerpoint/2010/main" val="1266037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F27CD25-B9FA-4046-8FA2-42B190929CB2}" type="datetimeFigureOut">
              <a:rPr lang="ru-RU" smtClean="0"/>
              <a:t>07.06.2021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6200F3-F3EA-4625-8870-5CF90BE70B49}" type="slidenum">
              <a:rPr lang="ru-RU" smtClean="0"/>
              <a:t>‹#›</a:t>
            </a:fld>
            <a:endParaRPr lang="ru-RU"/>
          </a:p>
        </p:txBody>
      </p:sp>
    </p:spTree>
    <p:extLst>
      <p:ext uri="{BB962C8B-B14F-4D97-AF65-F5344CB8AC3E}">
        <p14:creationId xmlns:p14="http://schemas.microsoft.com/office/powerpoint/2010/main" val="1376026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F27CD25-B9FA-4046-8FA2-42B190929CB2}" type="datetimeFigureOut">
              <a:rPr lang="ru-RU" smtClean="0"/>
              <a:t>07.06.2021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6200F3-F3EA-4625-8870-5CF90BE70B49}" type="slidenum">
              <a:rPr lang="ru-RU" smtClean="0"/>
              <a:t>‹#›</a:t>
            </a:fld>
            <a:endParaRPr lang="ru-RU"/>
          </a:p>
        </p:txBody>
      </p:sp>
    </p:spTree>
    <p:extLst>
      <p:ext uri="{BB962C8B-B14F-4D97-AF65-F5344CB8AC3E}">
        <p14:creationId xmlns:p14="http://schemas.microsoft.com/office/powerpoint/2010/main" val="360450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F27CD25-B9FA-4046-8FA2-42B190929CB2}" type="datetimeFigureOut">
              <a:rPr lang="ru-RU" smtClean="0"/>
              <a:t>07.06.2021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6200F3-F3EA-4625-8870-5CF90BE70B49}" type="slidenum">
              <a:rPr lang="ru-RU" smtClean="0"/>
              <a:t>‹#›</a:t>
            </a:fld>
            <a:endParaRPr lang="ru-RU"/>
          </a:p>
        </p:txBody>
      </p:sp>
    </p:spTree>
    <p:extLst>
      <p:ext uri="{BB962C8B-B14F-4D97-AF65-F5344CB8AC3E}">
        <p14:creationId xmlns:p14="http://schemas.microsoft.com/office/powerpoint/2010/main" val="2836616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F27CD25-B9FA-4046-8FA2-42B190929CB2}" type="datetimeFigureOut">
              <a:rPr lang="ru-RU" smtClean="0"/>
              <a:t>07.06.2021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6200F3-F3EA-4625-8870-5CF90BE70B49}" type="slidenum">
              <a:rPr lang="ru-RU" smtClean="0"/>
              <a:t>‹#›</a:t>
            </a:fld>
            <a:endParaRPr lang="ru-RU"/>
          </a:p>
        </p:txBody>
      </p:sp>
    </p:spTree>
    <p:extLst>
      <p:ext uri="{BB962C8B-B14F-4D97-AF65-F5344CB8AC3E}">
        <p14:creationId xmlns:p14="http://schemas.microsoft.com/office/powerpoint/2010/main" val="723163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F27CD25-B9FA-4046-8FA2-42B190929CB2}" type="datetimeFigureOut">
              <a:rPr lang="ru-RU" smtClean="0"/>
              <a:t>07.06.2021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56200F3-F3EA-4625-8870-5CF90BE70B49}" type="slidenum">
              <a:rPr lang="ru-RU" smtClean="0"/>
              <a:t>‹#›</a:t>
            </a:fld>
            <a:endParaRPr lang="ru-RU"/>
          </a:p>
        </p:txBody>
      </p:sp>
    </p:spTree>
    <p:extLst>
      <p:ext uri="{BB962C8B-B14F-4D97-AF65-F5344CB8AC3E}">
        <p14:creationId xmlns:p14="http://schemas.microsoft.com/office/powerpoint/2010/main" val="4282269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F27CD25-B9FA-4046-8FA2-42B190929CB2}" type="datetimeFigureOut">
              <a:rPr lang="ru-RU" smtClean="0"/>
              <a:t>07.06.2021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56200F3-F3EA-4625-8870-5CF90BE70B49}" type="slidenum">
              <a:rPr lang="ru-RU" smtClean="0"/>
              <a:t>‹#›</a:t>
            </a:fld>
            <a:endParaRPr lang="ru-RU"/>
          </a:p>
        </p:txBody>
      </p:sp>
    </p:spTree>
    <p:extLst>
      <p:ext uri="{BB962C8B-B14F-4D97-AF65-F5344CB8AC3E}">
        <p14:creationId xmlns:p14="http://schemas.microsoft.com/office/powerpoint/2010/main" val="2131621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F27CD25-B9FA-4046-8FA2-42B190929CB2}" type="datetimeFigureOut">
              <a:rPr lang="ru-RU" smtClean="0"/>
              <a:t>07.06.2021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56200F3-F3EA-4625-8870-5CF90BE70B49}" type="slidenum">
              <a:rPr lang="ru-RU" smtClean="0"/>
              <a:t>‹#›</a:t>
            </a:fld>
            <a:endParaRPr lang="ru-RU"/>
          </a:p>
        </p:txBody>
      </p:sp>
    </p:spTree>
    <p:extLst>
      <p:ext uri="{BB962C8B-B14F-4D97-AF65-F5344CB8AC3E}">
        <p14:creationId xmlns:p14="http://schemas.microsoft.com/office/powerpoint/2010/main" val="389179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7CD25-B9FA-4046-8FA2-42B190929CB2}" type="datetimeFigureOut">
              <a:rPr lang="ru-RU" smtClean="0"/>
              <a:t>07.06.2021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56200F3-F3EA-4625-8870-5CF90BE70B49}" type="slidenum">
              <a:rPr lang="ru-RU" smtClean="0"/>
              <a:t>‹#›</a:t>
            </a:fld>
            <a:endParaRPr lang="ru-RU"/>
          </a:p>
        </p:txBody>
      </p:sp>
    </p:spTree>
    <p:extLst>
      <p:ext uri="{BB962C8B-B14F-4D97-AF65-F5344CB8AC3E}">
        <p14:creationId xmlns:p14="http://schemas.microsoft.com/office/powerpoint/2010/main" val="99706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EF27CD25-B9FA-4046-8FA2-42B190929CB2}" type="datetimeFigureOut">
              <a:rPr lang="ru-RU" smtClean="0"/>
              <a:t>07.06.2021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56200F3-F3EA-4625-8870-5CF90BE70B49}" type="slidenum">
              <a:rPr lang="ru-RU" smtClean="0"/>
              <a:t>‹#›</a:t>
            </a:fld>
            <a:endParaRPr lang="ru-RU"/>
          </a:p>
        </p:txBody>
      </p:sp>
    </p:spTree>
    <p:extLst>
      <p:ext uri="{BB962C8B-B14F-4D97-AF65-F5344CB8AC3E}">
        <p14:creationId xmlns:p14="http://schemas.microsoft.com/office/powerpoint/2010/main" val="4039428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F27CD25-B9FA-4046-8FA2-42B190929CB2}" type="datetimeFigureOut">
              <a:rPr lang="ru-RU" smtClean="0"/>
              <a:t>07.06.2021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56200F3-F3EA-4625-8870-5CF90BE70B49}" type="slidenum">
              <a:rPr lang="ru-RU" smtClean="0"/>
              <a:t>‹#›</a:t>
            </a:fld>
            <a:endParaRPr lang="ru-RU"/>
          </a:p>
        </p:txBody>
      </p:sp>
    </p:spTree>
    <p:extLst>
      <p:ext uri="{BB962C8B-B14F-4D97-AF65-F5344CB8AC3E}">
        <p14:creationId xmlns:p14="http://schemas.microsoft.com/office/powerpoint/2010/main" val="356062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27CD25-B9FA-4046-8FA2-42B190929CB2}" type="datetimeFigureOut">
              <a:rPr lang="ru-RU" smtClean="0"/>
              <a:t>07.06.2021</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56200F3-F3EA-4625-8870-5CF90BE70B49}" type="slidenum">
              <a:rPr lang="ru-RU" smtClean="0"/>
              <a:t>‹#›</a:t>
            </a:fld>
            <a:endParaRPr lang="ru-RU"/>
          </a:p>
        </p:txBody>
      </p:sp>
    </p:spTree>
    <p:extLst>
      <p:ext uri="{BB962C8B-B14F-4D97-AF65-F5344CB8AC3E}">
        <p14:creationId xmlns:p14="http://schemas.microsoft.com/office/powerpoint/2010/main" val="1405973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132856"/>
            <a:ext cx="7772400" cy="1470025"/>
          </a:xfrm>
        </p:spPr>
        <p:txBody>
          <a:bodyPr>
            <a:noAutofit/>
          </a:bodyPr>
          <a:lstStyle/>
          <a:p>
            <a:pPr lvl="0" algn="ctr"/>
            <a:r>
              <a:rPr lang="ru-RU" sz="3200" dirty="0" smtClean="0">
                <a:solidFill>
                  <a:schemeClr val="accent2">
                    <a:lumMod val="50000"/>
                  </a:schemeClr>
                </a:solidFill>
              </a:rPr>
              <a:t>Индивидуальный план сопровождения обучающегося, испытывающего трудности в обучении</a:t>
            </a:r>
            <a:r>
              <a:rPr lang="ru-RU" sz="3200" dirty="0">
                <a:solidFill>
                  <a:schemeClr val="accent2">
                    <a:lumMod val="50000"/>
                  </a:schemeClr>
                </a:solidFill>
              </a:rPr>
              <a:t/>
            </a:r>
            <a:br>
              <a:rPr lang="ru-RU" sz="3200" dirty="0">
                <a:solidFill>
                  <a:schemeClr val="accent2">
                    <a:lumMod val="50000"/>
                  </a:schemeClr>
                </a:solidFill>
              </a:rPr>
            </a:br>
            <a:endParaRPr lang="ru-RU" sz="3200" dirty="0">
              <a:solidFill>
                <a:schemeClr val="accent2">
                  <a:lumMod val="50000"/>
                </a:schemeClr>
              </a:solidFill>
            </a:endParaRPr>
          </a:p>
        </p:txBody>
      </p:sp>
      <p:sp>
        <p:nvSpPr>
          <p:cNvPr id="3" name="Подзаголовок 2"/>
          <p:cNvSpPr>
            <a:spLocks noGrp="1"/>
          </p:cNvSpPr>
          <p:nvPr>
            <p:ph type="subTitle" idx="1"/>
          </p:nvPr>
        </p:nvSpPr>
        <p:spPr>
          <a:xfrm>
            <a:off x="5004048" y="4077072"/>
            <a:ext cx="4139952" cy="1080120"/>
          </a:xfrm>
        </p:spPr>
        <p:txBody>
          <a:bodyPr>
            <a:normAutofit fontScale="92500"/>
          </a:bodyPr>
          <a:lstStyle/>
          <a:p>
            <a:r>
              <a:rPr lang="ru-RU" sz="1600" dirty="0" smtClean="0">
                <a:solidFill>
                  <a:schemeClr val="tx1"/>
                </a:solidFill>
              </a:rPr>
              <a:t>Автор: </a:t>
            </a:r>
            <a:r>
              <a:rPr lang="ru-RU" sz="1600" dirty="0" smtClean="0">
                <a:solidFill>
                  <a:schemeClr val="tx1"/>
                </a:solidFill>
              </a:rPr>
              <a:t>_</a:t>
            </a:r>
            <a:r>
              <a:rPr lang="ru-RU" sz="1600" dirty="0" err="1" smtClean="0">
                <a:solidFill>
                  <a:schemeClr val="tx1"/>
                </a:solidFill>
              </a:rPr>
              <a:t>Лакомова</a:t>
            </a:r>
            <a:r>
              <a:rPr lang="ru-RU" sz="1600" dirty="0" smtClean="0">
                <a:solidFill>
                  <a:schemeClr val="tx1"/>
                </a:solidFill>
              </a:rPr>
              <a:t> Ирина Анатольевна</a:t>
            </a:r>
            <a:r>
              <a:rPr lang="ru-RU" sz="1600" dirty="0" smtClean="0">
                <a:solidFill>
                  <a:schemeClr val="tx1"/>
                </a:solidFill>
              </a:rPr>
              <a:t>__</a:t>
            </a:r>
            <a:endParaRPr lang="ru-RU" sz="1600" dirty="0" smtClean="0">
              <a:solidFill>
                <a:schemeClr val="tx1"/>
              </a:solidFill>
            </a:endParaRPr>
          </a:p>
          <a:p>
            <a:r>
              <a:rPr lang="ru-RU" sz="1600" dirty="0" smtClean="0">
                <a:solidFill>
                  <a:schemeClr val="tx1"/>
                </a:solidFill>
              </a:rPr>
              <a:t>______ </a:t>
            </a:r>
            <a:r>
              <a:rPr lang="ru-RU" sz="1600" dirty="0" smtClean="0">
                <a:solidFill>
                  <a:schemeClr val="tx1"/>
                </a:solidFill>
              </a:rPr>
              <a:t>учитель математики </a:t>
            </a:r>
            <a:r>
              <a:rPr lang="ru-RU" sz="1600" dirty="0" smtClean="0">
                <a:solidFill>
                  <a:schemeClr val="tx1"/>
                </a:solidFill>
              </a:rPr>
              <a:t>___</a:t>
            </a:r>
          </a:p>
          <a:p>
            <a:r>
              <a:rPr lang="ru-RU" sz="1600" dirty="0" smtClean="0">
                <a:solidFill>
                  <a:schemeClr val="tx1"/>
                </a:solidFill>
              </a:rPr>
              <a:t>__</a:t>
            </a:r>
            <a:r>
              <a:rPr lang="ru-RU" sz="1600" dirty="0" smtClean="0">
                <a:solidFill>
                  <a:schemeClr val="tx1"/>
                </a:solidFill>
              </a:rPr>
              <a:t>МОУ ООШ № 15 им. Н. И. Дементьева</a:t>
            </a:r>
            <a:r>
              <a:rPr lang="ru-RU" sz="1600" dirty="0" smtClean="0">
                <a:solidFill>
                  <a:schemeClr val="tx1"/>
                </a:solidFill>
              </a:rPr>
              <a:t>__</a:t>
            </a:r>
            <a:endParaRPr lang="ru-RU" sz="1600" dirty="0" smtClean="0">
              <a:solidFill>
                <a:schemeClr val="tx1"/>
              </a:solidFill>
            </a:endParaRPr>
          </a:p>
        </p:txBody>
      </p:sp>
      <p:sp>
        <p:nvSpPr>
          <p:cNvPr id="4" name="TextBox 3"/>
          <p:cNvSpPr txBox="1"/>
          <p:nvPr/>
        </p:nvSpPr>
        <p:spPr>
          <a:xfrm>
            <a:off x="3995936" y="6165304"/>
            <a:ext cx="3168352" cy="369332"/>
          </a:xfrm>
          <a:prstGeom prst="rect">
            <a:avLst/>
          </a:prstGeom>
          <a:noFill/>
        </p:spPr>
        <p:txBody>
          <a:bodyPr wrap="square" rtlCol="0">
            <a:spAutoFit/>
          </a:bodyPr>
          <a:lstStyle/>
          <a:p>
            <a:r>
              <a:rPr lang="ru-RU" dirty="0" smtClean="0"/>
              <a:t>2021 год</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6347713" cy="659160"/>
          </a:xfrm>
        </p:spPr>
        <p:txBody>
          <a:bodyPr/>
          <a:lstStyle/>
          <a:p>
            <a:r>
              <a:rPr lang="ru-RU" dirty="0" smtClean="0">
                <a:solidFill>
                  <a:schemeClr val="accent2">
                    <a:lumMod val="50000"/>
                  </a:schemeClr>
                </a:solidFill>
              </a:rPr>
              <a:t>Характеристика </a:t>
            </a:r>
            <a:r>
              <a:rPr lang="ru-RU" dirty="0" smtClean="0">
                <a:solidFill>
                  <a:schemeClr val="accent2">
                    <a:lumMod val="50000"/>
                  </a:schemeClr>
                </a:solidFill>
              </a:rPr>
              <a:t>ребенка</a:t>
            </a:r>
            <a:endParaRPr lang="ru-RU" dirty="0">
              <a:solidFill>
                <a:schemeClr val="accent2">
                  <a:lumMod val="50000"/>
                </a:schemeClr>
              </a:solidFill>
            </a:endParaRPr>
          </a:p>
        </p:txBody>
      </p:sp>
      <p:sp>
        <p:nvSpPr>
          <p:cNvPr id="3" name="Содержимое 2"/>
          <p:cNvSpPr>
            <a:spLocks noGrp="1"/>
          </p:cNvSpPr>
          <p:nvPr>
            <p:ph idx="1"/>
          </p:nvPr>
        </p:nvSpPr>
        <p:spPr>
          <a:xfrm>
            <a:off x="467544" y="1340768"/>
            <a:ext cx="8507288" cy="5141168"/>
          </a:xfrm>
        </p:spPr>
        <p:txBody>
          <a:bodyPr>
            <a:noAutofit/>
          </a:bodyPr>
          <a:lstStyle/>
          <a:p>
            <a:pPr marL="0" indent="0">
              <a:buNone/>
            </a:pPr>
            <a:r>
              <a:rPr lang="ru-RU" sz="1600" dirty="0"/>
              <a:t>У</a:t>
            </a:r>
            <a:r>
              <a:rPr lang="ru-RU" sz="1600" dirty="0" smtClean="0"/>
              <a:t>чащийся </a:t>
            </a:r>
            <a:r>
              <a:rPr lang="ru-RU" sz="1600" dirty="0"/>
              <a:t>не ориентирован на познавательную активность, по предметам успевает слабо. Уровень </a:t>
            </a:r>
            <a:r>
              <a:rPr lang="ru-RU" sz="1600" dirty="0" err="1"/>
              <a:t>обученности</a:t>
            </a:r>
            <a:r>
              <a:rPr lang="ru-RU" sz="1600" dirty="0"/>
              <a:t> низкий. Отмечается нарушение внимания, пониженный уровень концентрации, распределения. На уроках спокоен. У школьника преобладает наглядно-образное мышление, а словесно-логическое развито не в полной мере. У </a:t>
            </a:r>
            <a:r>
              <a:rPr lang="ru-RU" sz="1600" dirty="0" smtClean="0"/>
              <a:t>мальчика </a:t>
            </a:r>
            <a:r>
              <a:rPr lang="ru-RU" sz="1600" dirty="0"/>
              <a:t>замедленное восприятие и осмысление нового учебного материала. Ему требуется постоянная организующая помощь учителя в виде наводящих вопросов, подсказок, опора на наглядный материал. Прочность запоминания низкая. Воспроизведение учебной информации (правил, текстов, таблицы умножения, содержания задач) неполное, неточное. Самостоятельно применить изученный материал на уроке не может. Делает много ошибок и не замечает их при проверке. При коллективном обсуждении и объяснении любых заданий, смысл не ухватывает. В его тетрадях задания выполнены неправильно, даже если эти же задания были выполнены на доске и проверялись. Лучше понимает материал только после индивидуальных дополнительных занятий по предметам, которые посещает в обязательном порядке (математика, русский язык</a:t>
            </a:r>
            <a:r>
              <a:rPr lang="ru-RU" sz="1600" dirty="0" smtClean="0"/>
              <a:t>).Записи </a:t>
            </a:r>
            <a:r>
              <a:rPr lang="ru-RU" sz="1600" dirty="0"/>
              <a:t>в тетрадях делает неаккуратно, небрежно. Слабо владеет навыками работы с инструментами. По математике вычислительные операции выполняет медленно, с большим количеством ошибок, не всегда понимает смысла задачи, плохо знает таблицу умножения. В учебной деятельности мальчик нуждается в организующей, планомерной помощи  на всех этапах урока, обязательного строгого контроля выполнения домашнего задания, оказания посильной помощи в его выполнении.</a:t>
            </a:r>
            <a:endParaRPr lang="ru-RU"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accent2">
                    <a:lumMod val="50000"/>
                  </a:schemeClr>
                </a:solidFill>
              </a:rPr>
              <a:t>Цель реализации плана сопровождения обучающегося</a:t>
            </a:r>
            <a:endParaRPr lang="ru-RU" dirty="0">
              <a:solidFill>
                <a:schemeClr val="accent2">
                  <a:lumMod val="50000"/>
                </a:schemeClr>
              </a:solidFill>
            </a:endParaRPr>
          </a:p>
        </p:txBody>
      </p:sp>
      <p:sp>
        <p:nvSpPr>
          <p:cNvPr id="3" name="Содержимое 2"/>
          <p:cNvSpPr>
            <a:spLocks noGrp="1"/>
          </p:cNvSpPr>
          <p:nvPr>
            <p:ph idx="1"/>
          </p:nvPr>
        </p:nvSpPr>
        <p:spPr>
          <a:xfrm>
            <a:off x="609598" y="2160591"/>
            <a:ext cx="7490793" cy="2420538"/>
          </a:xfrm>
        </p:spPr>
        <p:txBody>
          <a:bodyPr>
            <a:normAutofit/>
          </a:bodyPr>
          <a:lstStyle/>
          <a:p>
            <a:pPr marL="0" indent="0">
              <a:buNone/>
            </a:pPr>
            <a:r>
              <a:rPr lang="ru-RU" altLang="ru-RU" sz="2800" b="1" dirty="0">
                <a:latin typeface="Times New Roman" panose="02020603050405020304" pitchFamily="18" charset="0"/>
              </a:rPr>
              <a:t>Цель</a:t>
            </a:r>
            <a:r>
              <a:rPr lang="ru-RU" altLang="ru-RU" sz="2800" dirty="0">
                <a:latin typeface="Times New Roman" panose="02020603050405020304" pitchFamily="18" charset="0"/>
              </a:rPr>
              <a:t> психолого-педагогического сопровождения- создание и обеспечение оптимальных условий развития ребенка, успешной интеграции в социум</a:t>
            </a:r>
            <a:endParaRPr lang="ru-RU"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accent2">
                    <a:lumMod val="50000"/>
                  </a:schemeClr>
                </a:solidFill>
              </a:rPr>
              <a:t>Задачи реализации плана сопровождения обучающегося</a:t>
            </a:r>
            <a:endParaRPr lang="ru-RU" dirty="0">
              <a:solidFill>
                <a:schemeClr val="accent2">
                  <a:lumMod val="50000"/>
                </a:schemeClr>
              </a:solidFill>
            </a:endParaRPr>
          </a:p>
        </p:txBody>
      </p:sp>
      <p:sp>
        <p:nvSpPr>
          <p:cNvPr id="3" name="Содержимое 2"/>
          <p:cNvSpPr>
            <a:spLocks noGrp="1"/>
          </p:cNvSpPr>
          <p:nvPr>
            <p:ph idx="1"/>
          </p:nvPr>
        </p:nvSpPr>
        <p:spPr>
          <a:xfrm>
            <a:off x="609598" y="2160590"/>
            <a:ext cx="6914729" cy="3880773"/>
          </a:xfrm>
        </p:spPr>
        <p:txBody>
          <a:bodyPr/>
          <a:lstStyle/>
          <a:p>
            <a:r>
              <a:rPr lang="ru-RU" altLang="ru-RU" sz="2400" dirty="0" smtClean="0">
                <a:latin typeface="Times New Roman" panose="02020603050405020304" pitchFamily="18" charset="0"/>
              </a:rPr>
              <a:t>предупреждение </a:t>
            </a:r>
            <a:r>
              <a:rPr lang="ru-RU" altLang="ru-RU" sz="2400" dirty="0">
                <a:latin typeface="Times New Roman" panose="02020603050405020304" pitchFamily="18" charset="0"/>
              </a:rPr>
              <a:t>возникновения проблем обучения, воспитания и развития ребенка</a:t>
            </a:r>
            <a:r>
              <a:rPr lang="ru-RU" altLang="ru-RU" sz="2400" dirty="0" smtClean="0">
                <a:latin typeface="Times New Roman" panose="02020603050405020304" pitchFamily="18" charset="0"/>
              </a:rPr>
              <a:t>;</a:t>
            </a:r>
          </a:p>
          <a:p>
            <a:r>
              <a:rPr lang="ru-RU" altLang="ru-RU" sz="2400" dirty="0" smtClean="0">
                <a:latin typeface="Times New Roman" panose="02020603050405020304" pitchFamily="18" charset="0"/>
              </a:rPr>
              <a:t>помощь </a:t>
            </a:r>
            <a:r>
              <a:rPr lang="ru-RU" altLang="ru-RU" sz="2400" dirty="0">
                <a:latin typeface="Times New Roman" panose="02020603050405020304" pitchFamily="18" charset="0"/>
              </a:rPr>
              <a:t>(содействие) ребенку в решении актуальных задач развития, обучения, социализации</a:t>
            </a:r>
            <a:r>
              <a:rPr lang="ru-RU" altLang="ru-RU" sz="2400" dirty="0" smtClean="0">
                <a:latin typeface="Times New Roman" panose="02020603050405020304" pitchFamily="18" charset="0"/>
              </a:rPr>
              <a:t>;</a:t>
            </a:r>
          </a:p>
          <a:p>
            <a:r>
              <a:rPr lang="ru-RU" altLang="ru-RU" sz="2400" dirty="0" smtClean="0">
                <a:latin typeface="Times New Roman" panose="02020603050405020304" pitchFamily="18" charset="0"/>
              </a:rPr>
              <a:t>развитие </a:t>
            </a:r>
            <a:r>
              <a:rPr lang="ru-RU" altLang="ru-RU" sz="2400" dirty="0">
                <a:latin typeface="Times New Roman" panose="02020603050405020304" pitchFamily="18" charset="0"/>
              </a:rPr>
              <a:t>психолого-педагогической компетентности учащихся, родителей, педагогов.</a:t>
            </a:r>
            <a:br>
              <a:rPr lang="ru-RU" altLang="ru-RU" sz="2400" dirty="0">
                <a:latin typeface="Times New Roman" panose="02020603050405020304" pitchFamily="18" charset="0"/>
              </a:rPr>
            </a:br>
            <a:endParaRPr lang="ru-RU" altLang="ru-RU" sz="2400" dirty="0">
              <a:latin typeface="Times New Roman" panose="02020603050405020304"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892480" cy="936104"/>
          </a:xfrm>
        </p:spPr>
        <p:txBody>
          <a:bodyPr>
            <a:normAutofit/>
          </a:bodyPr>
          <a:lstStyle/>
          <a:p>
            <a:pPr algn="ctr"/>
            <a:r>
              <a:rPr lang="ru-RU" sz="2400" dirty="0" smtClean="0">
                <a:solidFill>
                  <a:schemeClr val="accent2">
                    <a:lumMod val="50000"/>
                  </a:schemeClr>
                </a:solidFill>
              </a:rPr>
              <a:t>Индивидуальный план сопровождения обучающегося, испытывающего трудности в обучении</a:t>
            </a:r>
            <a:endParaRPr lang="ru-RU" sz="2400" dirty="0">
              <a:solidFill>
                <a:schemeClr val="accent2">
                  <a:lumMod val="50000"/>
                </a:schemeClr>
              </a:solidFill>
            </a:endParaRPr>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2423270609"/>
              </p:ext>
            </p:extLst>
          </p:nvPr>
        </p:nvGraphicFramePr>
        <p:xfrm>
          <a:off x="251520" y="1052736"/>
          <a:ext cx="8784976" cy="5758136"/>
        </p:xfrm>
        <a:graphic>
          <a:graphicData uri="http://schemas.openxmlformats.org/drawingml/2006/table">
            <a:tbl>
              <a:tblPr firstRow="1" bandRow="1">
                <a:tableStyleId>{5C22544A-7EE6-4342-B048-85BDC9FD1C3A}</a:tableStyleId>
              </a:tblPr>
              <a:tblGrid>
                <a:gridCol w="4458313">
                  <a:extLst>
                    <a:ext uri="{9D8B030D-6E8A-4147-A177-3AD203B41FA5}">
                      <a16:colId xmlns:a16="http://schemas.microsoft.com/office/drawing/2014/main" val="20000"/>
                    </a:ext>
                  </a:extLst>
                </a:gridCol>
                <a:gridCol w="4326663">
                  <a:extLst>
                    <a:ext uri="{9D8B030D-6E8A-4147-A177-3AD203B41FA5}">
                      <a16:colId xmlns:a16="http://schemas.microsoft.com/office/drawing/2014/main" val="20001"/>
                    </a:ext>
                  </a:extLst>
                </a:gridCol>
              </a:tblGrid>
              <a:tr h="648072">
                <a:tc>
                  <a:txBody>
                    <a:bodyPr/>
                    <a:lstStyle/>
                    <a:p>
                      <a:pPr algn="ctr"/>
                      <a:r>
                        <a:rPr lang="ru-RU" dirty="0" smtClean="0">
                          <a:solidFill>
                            <a:schemeClr val="accent2">
                              <a:lumMod val="50000"/>
                            </a:schemeClr>
                          </a:solidFill>
                        </a:rPr>
                        <a:t>Проявление трудности</a:t>
                      </a:r>
                      <a:endParaRPr lang="ru-RU" dirty="0">
                        <a:solidFill>
                          <a:schemeClr val="accent2">
                            <a:lumMod val="50000"/>
                          </a:schemeClr>
                        </a:solidFill>
                      </a:endParaRPr>
                    </a:p>
                  </a:txBody>
                  <a:tcPr/>
                </a:tc>
                <a:tc>
                  <a:txBody>
                    <a:bodyPr/>
                    <a:lstStyle/>
                    <a:p>
                      <a:pPr algn="ctr"/>
                      <a:r>
                        <a:rPr lang="ru-RU" dirty="0" smtClean="0">
                          <a:solidFill>
                            <a:schemeClr val="accent2">
                              <a:lumMod val="50000"/>
                            </a:schemeClr>
                          </a:solidFill>
                        </a:rPr>
                        <a:t>Действия, направленные на преодоление</a:t>
                      </a:r>
                      <a:r>
                        <a:rPr lang="ru-RU" baseline="0" dirty="0" smtClean="0">
                          <a:solidFill>
                            <a:schemeClr val="accent2">
                              <a:lumMod val="50000"/>
                            </a:schemeClr>
                          </a:solidFill>
                        </a:rPr>
                        <a:t> трудности</a:t>
                      </a:r>
                      <a:endParaRPr lang="ru-RU" dirty="0">
                        <a:solidFill>
                          <a:schemeClr val="accent2">
                            <a:lumMod val="50000"/>
                          </a:schemeClr>
                        </a:solidFill>
                      </a:endParaRPr>
                    </a:p>
                  </a:txBody>
                  <a:tcPr/>
                </a:tc>
                <a:extLst>
                  <a:ext uri="{0D108BD9-81ED-4DB2-BD59-A6C34878D82A}">
                    <a16:rowId xmlns:a16="http://schemas.microsoft.com/office/drawing/2014/main" val="10000"/>
                  </a:ext>
                </a:extLst>
              </a:tr>
              <a:tr h="1118160">
                <a:tc>
                  <a:txBody>
                    <a:bodyPr/>
                    <a:lstStyle/>
                    <a:p>
                      <a:r>
                        <a:rPr lang="ru-RU" sz="1400" kern="1200" dirty="0" smtClean="0">
                          <a:solidFill>
                            <a:schemeClr val="dk1"/>
                          </a:solidFill>
                          <a:effectLst/>
                          <a:latin typeface="+mn-lt"/>
                          <a:ea typeface="+mn-ea"/>
                          <a:cs typeface="+mn-cs"/>
                        </a:rPr>
                        <a:t>Не сохраняет заданную цель до конца выполнения задания (низкий уровень объема  и качества произвольного внимания: слабая</a:t>
                      </a:r>
                    </a:p>
                    <a:p>
                      <a:r>
                        <a:rPr lang="ru-RU" sz="1400" kern="1200" dirty="0" smtClean="0">
                          <a:solidFill>
                            <a:schemeClr val="dk1"/>
                          </a:solidFill>
                          <a:effectLst/>
                          <a:latin typeface="+mn-lt"/>
                          <a:ea typeface="+mn-ea"/>
                          <a:cs typeface="+mn-cs"/>
                        </a:rPr>
                        <a:t>концентрация, устойчивость, переключение, распределение)</a:t>
                      </a:r>
                      <a:endParaRPr lang="ru-RU" sz="1400" dirty="0"/>
                    </a:p>
                  </a:txBody>
                  <a:tcPr/>
                </a:tc>
                <a:tc>
                  <a:txBody>
                    <a:bodyPr/>
                    <a:lstStyle/>
                    <a:p>
                      <a:r>
                        <a:rPr lang="ru-RU" sz="1400" kern="1200" dirty="0" smtClean="0">
                          <a:solidFill>
                            <a:schemeClr val="dk1"/>
                          </a:solidFill>
                          <a:effectLst/>
                          <a:latin typeface="+mn-lt"/>
                          <a:ea typeface="+mn-ea"/>
                          <a:cs typeface="+mn-cs"/>
                        </a:rPr>
                        <a:t> Смена видов деятельности. Работа по алгоритму. Расскажи по цепочке. Расскажи и выполни по порядку</a:t>
                      </a:r>
                      <a:endParaRPr lang="ru-RU" sz="1400" dirty="0"/>
                    </a:p>
                  </a:txBody>
                  <a:tcPr/>
                </a:tc>
                <a:extLst>
                  <a:ext uri="{0D108BD9-81ED-4DB2-BD59-A6C34878D82A}">
                    <a16:rowId xmlns:a16="http://schemas.microsoft.com/office/drawing/2014/main" val="10001"/>
                  </a:ext>
                </a:extLst>
              </a:tr>
              <a:tr h="970072">
                <a:tc>
                  <a:txBody>
                    <a:bodyPr/>
                    <a:lstStyle/>
                    <a:p>
                      <a:r>
                        <a:rPr lang="ru-RU" sz="1400" kern="1200" dirty="0" smtClean="0">
                          <a:solidFill>
                            <a:schemeClr val="dk1"/>
                          </a:solidFill>
                          <a:effectLst/>
                          <a:latin typeface="+mn-lt"/>
                          <a:ea typeface="+mn-ea"/>
                          <a:cs typeface="+mn-cs"/>
                        </a:rPr>
                        <a:t>Не умеет пользоваться инструкциями</a:t>
                      </a:r>
                      <a:r>
                        <a:rPr lang="ru-RU" sz="1400" kern="1200" baseline="0" dirty="0" smtClean="0">
                          <a:solidFill>
                            <a:schemeClr val="dk1"/>
                          </a:solidFill>
                          <a:effectLst/>
                          <a:latin typeface="+mn-lt"/>
                          <a:ea typeface="+mn-ea"/>
                          <a:cs typeface="+mn-cs"/>
                        </a:rPr>
                        <a:t> </a:t>
                      </a:r>
                      <a:r>
                        <a:rPr lang="ru-RU" sz="1400" kern="1200" dirty="0" smtClean="0">
                          <a:solidFill>
                            <a:schemeClr val="dk1"/>
                          </a:solidFill>
                          <a:effectLst/>
                          <a:latin typeface="+mn-lt"/>
                          <a:ea typeface="+mn-ea"/>
                          <a:cs typeface="+mn-cs"/>
                        </a:rPr>
                        <a:t>(недостаточное развитие логической</a:t>
                      </a:r>
                    </a:p>
                    <a:p>
                      <a:r>
                        <a:rPr lang="ru-RU" sz="1400" kern="1200" dirty="0" smtClean="0">
                          <a:solidFill>
                            <a:schemeClr val="dk1"/>
                          </a:solidFill>
                          <a:effectLst/>
                          <a:latin typeface="+mn-lt"/>
                          <a:ea typeface="+mn-ea"/>
                          <a:cs typeface="+mn-cs"/>
                        </a:rPr>
                        <a:t>памяти и понятийного мышления)</a:t>
                      </a:r>
                      <a:endParaRPr lang="ru-RU" sz="1400" dirty="0"/>
                    </a:p>
                  </a:txBody>
                  <a:tcPr/>
                </a:tc>
                <a:tc>
                  <a:txBody>
                    <a:bodyPr/>
                    <a:lstStyle/>
                    <a:p>
                      <a:r>
                        <a:rPr lang="ru-RU" sz="1400" kern="1200" dirty="0" smtClean="0">
                          <a:solidFill>
                            <a:schemeClr val="dk1"/>
                          </a:solidFill>
                          <a:effectLst/>
                          <a:latin typeface="+mn-lt"/>
                          <a:ea typeface="+mn-ea"/>
                          <a:cs typeface="+mn-cs"/>
                        </a:rPr>
                        <a:t>Составление рассказа по картинке.  Составление сказки. Расскажи по порядку. Подбери нужный вариант к схеме</a:t>
                      </a:r>
                    </a:p>
                    <a:p>
                      <a:r>
                        <a:rPr lang="ru-RU" sz="1400" kern="1200" dirty="0" smtClean="0">
                          <a:solidFill>
                            <a:schemeClr val="dk1"/>
                          </a:solidFill>
                          <a:effectLst/>
                          <a:latin typeface="+mn-lt"/>
                          <a:ea typeface="+mn-ea"/>
                          <a:cs typeface="+mn-cs"/>
                        </a:rPr>
                        <a:t>Выбери слова, подтверждающие правило и т.п.</a:t>
                      </a:r>
                      <a:endParaRPr lang="ru-RU" sz="1400" dirty="0"/>
                    </a:p>
                  </a:txBody>
                  <a:tcPr/>
                </a:tc>
                <a:extLst>
                  <a:ext uri="{0D108BD9-81ED-4DB2-BD59-A6C34878D82A}">
                    <a16:rowId xmlns:a16="http://schemas.microsoft.com/office/drawing/2014/main" val="10002"/>
                  </a:ext>
                </a:extLst>
              </a:tr>
              <a:tr h="970072">
                <a:tc>
                  <a:txBody>
                    <a:bodyPr/>
                    <a:lstStyle/>
                    <a:p>
                      <a:r>
                        <a:rPr lang="ru-RU" sz="1400" kern="1200" dirty="0" smtClean="0">
                          <a:solidFill>
                            <a:schemeClr val="dk1"/>
                          </a:solidFill>
                          <a:effectLst/>
                          <a:latin typeface="+mn-lt"/>
                          <a:ea typeface="+mn-ea"/>
                          <a:cs typeface="+mn-cs"/>
                        </a:rPr>
                        <a:t>Не понимает язык условных обозначений,</a:t>
                      </a:r>
                    </a:p>
                    <a:p>
                      <a:r>
                        <a:rPr lang="ru-RU" sz="1400" kern="1200" dirty="0" smtClean="0">
                          <a:solidFill>
                            <a:schemeClr val="dk1"/>
                          </a:solidFill>
                          <a:effectLst/>
                          <a:latin typeface="+mn-lt"/>
                          <a:ea typeface="+mn-ea"/>
                          <a:cs typeface="+mn-cs"/>
                        </a:rPr>
                        <a:t>Затрудняется при работе с учебником, тетрадью и т.п. (низкий уровень развития</a:t>
                      </a:r>
                    </a:p>
                    <a:p>
                      <a:r>
                        <a:rPr lang="ru-RU" sz="1400" kern="1200" dirty="0" smtClean="0">
                          <a:solidFill>
                            <a:schemeClr val="dk1"/>
                          </a:solidFill>
                          <a:effectLst/>
                          <a:latin typeface="+mn-lt"/>
                          <a:ea typeface="+mn-ea"/>
                          <a:cs typeface="+mn-cs"/>
                        </a:rPr>
                        <a:t>понятийного мышления)</a:t>
                      </a:r>
                      <a:endParaRPr lang="ru-RU" sz="1400" dirty="0"/>
                    </a:p>
                  </a:txBody>
                  <a:tcPr/>
                </a:tc>
                <a:tc>
                  <a:txBody>
                    <a:bodyPr/>
                    <a:lstStyle/>
                    <a:p>
                      <a:r>
                        <a:rPr lang="ru-RU" sz="1400" kern="1200" dirty="0" smtClean="0">
                          <a:solidFill>
                            <a:schemeClr val="dk1"/>
                          </a:solidFill>
                          <a:effectLst/>
                          <a:latin typeface="+mn-lt"/>
                          <a:ea typeface="+mn-ea"/>
                          <a:cs typeface="+mn-cs"/>
                        </a:rPr>
                        <a:t>Работа по алгоритму, по инструкции взрослого,</a:t>
                      </a:r>
                    </a:p>
                    <a:p>
                      <a:r>
                        <a:rPr lang="ru-RU" sz="1400" kern="1200" dirty="0" smtClean="0">
                          <a:solidFill>
                            <a:schemeClr val="dk1"/>
                          </a:solidFill>
                          <a:effectLst/>
                          <a:latin typeface="+mn-lt"/>
                          <a:ea typeface="+mn-ea"/>
                          <a:cs typeface="+mn-cs"/>
                        </a:rPr>
                        <a:t>по образцу. Задания, направленные на работу с учебником, тетрадью.</a:t>
                      </a:r>
                      <a:endParaRPr lang="ru-RU" sz="1400" dirty="0"/>
                    </a:p>
                  </a:txBody>
                  <a:tcPr/>
                </a:tc>
                <a:extLst>
                  <a:ext uri="{0D108BD9-81ED-4DB2-BD59-A6C34878D82A}">
                    <a16:rowId xmlns:a16="http://schemas.microsoft.com/office/drawing/2014/main" val="10003"/>
                  </a:ext>
                </a:extLst>
              </a:tr>
              <a:tr h="828088">
                <a:tc>
                  <a:txBody>
                    <a:bodyPr/>
                    <a:lstStyle/>
                    <a:p>
                      <a:r>
                        <a:rPr lang="ru-RU" sz="1400" dirty="0" smtClean="0">
                          <a:effectLst/>
                          <a:latin typeface="Trebuchet MS" panose="020B0603020202020204" pitchFamily="34" charset="0"/>
                          <a:ea typeface="Times New Roman" panose="02020603050405020304" pitchFamily="18" charset="0"/>
                        </a:rPr>
                        <a:t>Затрудняется использовать знаково- символические средства (</a:t>
                      </a:r>
                      <a:r>
                        <a:rPr lang="ru-RU" sz="1400" dirty="0">
                          <a:effectLst/>
                          <a:latin typeface="Trebuchet MS" panose="020B0603020202020204" pitchFamily="34" charset="0"/>
                          <a:ea typeface="Times New Roman" panose="02020603050405020304" pitchFamily="18" charset="0"/>
                        </a:rPr>
                        <a:t>правило</a:t>
                      </a:r>
                      <a:r>
                        <a:rPr lang="ru-RU" sz="1400" dirty="0" smtClean="0">
                          <a:effectLst/>
                          <a:latin typeface="Trebuchet MS" panose="020B0603020202020204" pitchFamily="34" charset="0"/>
                          <a:ea typeface="Times New Roman" panose="02020603050405020304" pitchFamily="18" charset="0"/>
                        </a:rPr>
                        <a:t>, модель</a:t>
                      </a:r>
                      <a:r>
                        <a:rPr lang="ru-RU" sz="1400" dirty="0">
                          <a:effectLst/>
                          <a:latin typeface="Trebuchet MS" panose="020B0603020202020204" pitchFamily="34" charset="0"/>
                          <a:ea typeface="Times New Roman" panose="02020603050405020304" pitchFamily="18" charset="0"/>
                        </a:rPr>
                        <a:t>, </a:t>
                      </a:r>
                      <a:r>
                        <a:rPr lang="ru-RU" sz="1400" dirty="0" smtClean="0">
                          <a:effectLst/>
                          <a:latin typeface="Trebuchet MS" panose="020B0603020202020204" pitchFamily="34" charset="0"/>
                          <a:ea typeface="Times New Roman" panose="02020603050405020304" pitchFamily="18" charset="0"/>
                        </a:rPr>
                        <a:t>схема и </a:t>
                      </a:r>
                      <a:r>
                        <a:rPr lang="ru-RU" sz="1400" dirty="0">
                          <a:effectLst/>
                          <a:latin typeface="Trebuchet MS" panose="020B0603020202020204" pitchFamily="34" charset="0"/>
                          <a:ea typeface="Times New Roman" panose="02020603050405020304" pitchFamily="18" charset="0"/>
                        </a:rPr>
                        <a:t>т.п</a:t>
                      </a:r>
                      <a:r>
                        <a:rPr lang="ru-RU" sz="1400" dirty="0" smtClean="0">
                          <a:effectLst/>
                          <a:latin typeface="Trebuchet MS" panose="020B0603020202020204" pitchFamily="34" charset="0"/>
                          <a:ea typeface="Times New Roman" panose="02020603050405020304" pitchFamily="18" charset="0"/>
                        </a:rPr>
                        <a:t>.) </a:t>
                      </a:r>
                      <a:r>
                        <a:rPr lang="ru-RU" sz="1400" kern="1200" dirty="0" smtClean="0">
                          <a:solidFill>
                            <a:schemeClr val="dk1"/>
                          </a:solidFill>
                          <a:effectLst/>
                          <a:latin typeface="+mn-lt"/>
                          <a:ea typeface="+mn-ea"/>
                          <a:cs typeface="+mn-cs"/>
                        </a:rPr>
                        <a:t>(Недостаточное развитие</a:t>
                      </a:r>
                    </a:p>
                    <a:p>
                      <a:r>
                        <a:rPr lang="ru-RU" sz="1400" kern="1200" dirty="0" smtClean="0">
                          <a:solidFill>
                            <a:schemeClr val="dk1"/>
                          </a:solidFill>
                          <a:effectLst/>
                          <a:latin typeface="+mn-lt"/>
                          <a:ea typeface="+mn-ea"/>
                          <a:cs typeface="+mn-cs"/>
                        </a:rPr>
                        <a:t>понятийного мышления)</a:t>
                      </a:r>
                      <a:endParaRPr lang="ru-RU" sz="1400" dirty="0">
                        <a:effectLst/>
                        <a:latin typeface="Trebuchet MS" panose="020B0603020202020204" pitchFamily="34" charset="0"/>
                        <a:ea typeface="Times New Roman" panose="02020603050405020304" pitchFamily="18" charset="0"/>
                      </a:endParaRPr>
                    </a:p>
                  </a:txBody>
                  <a:tcPr marL="0" marR="0" marT="0" marB="0"/>
                </a:tc>
                <a:tc>
                  <a:txBody>
                    <a:bodyPr/>
                    <a:lstStyle/>
                    <a:p>
                      <a:r>
                        <a:rPr lang="ru-RU" sz="1400" kern="1200" dirty="0" smtClean="0">
                          <a:solidFill>
                            <a:schemeClr val="dk1"/>
                          </a:solidFill>
                          <a:effectLst/>
                          <a:latin typeface="+mn-lt"/>
                          <a:ea typeface="+mn-ea"/>
                          <a:cs typeface="+mn-cs"/>
                        </a:rPr>
                        <a:t> Выполни задание, ориентируясь на правило, схему, таблицу и т.п.</a:t>
                      </a:r>
                      <a:endParaRPr lang="ru-RU" sz="1400" dirty="0"/>
                    </a:p>
                  </a:txBody>
                  <a:tcPr/>
                </a:tc>
                <a:extLst>
                  <a:ext uri="{0D108BD9-81ED-4DB2-BD59-A6C34878D82A}">
                    <a16:rowId xmlns:a16="http://schemas.microsoft.com/office/drawing/2014/main" val="10004"/>
                  </a:ext>
                </a:extLst>
              </a:tr>
              <a:tr h="970072">
                <a:tc>
                  <a:txBody>
                    <a:bodyPr/>
                    <a:lstStyle/>
                    <a:p>
                      <a:r>
                        <a:rPr lang="ru-RU" sz="1400" kern="1200" dirty="0" smtClean="0">
                          <a:solidFill>
                            <a:schemeClr val="dk1"/>
                          </a:solidFill>
                          <a:effectLst/>
                          <a:latin typeface="+mn-lt"/>
                          <a:ea typeface="+mn-ea"/>
                          <a:cs typeface="+mn-cs"/>
                        </a:rPr>
                        <a:t> Неустойчивый почерк (неровные штрихи,</a:t>
                      </a:r>
                    </a:p>
                    <a:p>
                      <a:r>
                        <a:rPr lang="ru-RU" sz="1400" kern="1200" dirty="0" smtClean="0">
                          <a:solidFill>
                            <a:schemeClr val="dk1"/>
                          </a:solidFill>
                          <a:effectLst/>
                          <a:latin typeface="+mn-lt"/>
                          <a:ea typeface="+mn-ea"/>
                          <a:cs typeface="+mn-cs"/>
                        </a:rPr>
                        <a:t>различная высота и протяженность </a:t>
                      </a:r>
                    </a:p>
                    <a:p>
                      <a:r>
                        <a:rPr lang="ru-RU" sz="1400" kern="1200" dirty="0" smtClean="0">
                          <a:solidFill>
                            <a:schemeClr val="dk1"/>
                          </a:solidFill>
                          <a:effectLst/>
                          <a:latin typeface="+mn-lt"/>
                          <a:ea typeface="+mn-ea"/>
                          <a:cs typeface="+mn-cs"/>
                        </a:rPr>
                        <a:t>графических элементов, растянутые,</a:t>
                      </a:r>
                    </a:p>
                    <a:p>
                      <a:r>
                        <a:rPr lang="ru-RU" sz="1400" kern="1200" dirty="0" smtClean="0">
                          <a:solidFill>
                            <a:schemeClr val="dk1"/>
                          </a:solidFill>
                          <a:effectLst/>
                          <a:latin typeface="+mn-lt"/>
                          <a:ea typeface="+mn-ea"/>
                          <a:cs typeface="+mn-cs"/>
                        </a:rPr>
                        <a:t>разно наклонные буквы, тремор)</a:t>
                      </a:r>
                      <a:endParaRPr lang="ru-RU" sz="1400" dirty="0"/>
                    </a:p>
                  </a:txBody>
                  <a:tcPr/>
                </a:tc>
                <a:tc>
                  <a:txBody>
                    <a:bodyPr/>
                    <a:lstStyle/>
                    <a:p>
                      <a:r>
                        <a:rPr lang="ru-RU" sz="1400" kern="1200" dirty="0" smtClean="0">
                          <a:solidFill>
                            <a:schemeClr val="dk1"/>
                          </a:solidFill>
                          <a:effectLst/>
                          <a:latin typeface="+mn-lt"/>
                          <a:ea typeface="+mn-ea"/>
                          <a:cs typeface="+mn-cs"/>
                        </a:rPr>
                        <a:t>Развитие мелких дифференцированных</a:t>
                      </a:r>
                    </a:p>
                    <a:p>
                      <a:r>
                        <a:rPr lang="ru-RU" sz="1400" kern="1200" dirty="0" smtClean="0">
                          <a:solidFill>
                            <a:schemeClr val="dk1"/>
                          </a:solidFill>
                          <a:effectLst/>
                          <a:latin typeface="+mn-lt"/>
                          <a:ea typeface="+mn-ea"/>
                          <a:cs typeface="+mn-cs"/>
                        </a:rPr>
                        <a:t>моторных актов и двигательных умений</a:t>
                      </a:r>
                    </a:p>
                    <a:p>
                      <a:r>
                        <a:rPr lang="ru-RU" sz="1400" kern="1200" dirty="0" smtClean="0">
                          <a:solidFill>
                            <a:schemeClr val="dk1"/>
                          </a:solidFill>
                          <a:effectLst/>
                          <a:latin typeface="+mn-lt"/>
                          <a:ea typeface="+mn-ea"/>
                          <a:cs typeface="+mn-cs"/>
                        </a:rPr>
                        <a:t>Задания на развитие зрительно-двигательной</a:t>
                      </a:r>
                    </a:p>
                    <a:p>
                      <a:r>
                        <a:rPr lang="ru-RU" sz="1400" kern="1200" dirty="0" smtClean="0">
                          <a:solidFill>
                            <a:schemeClr val="dk1"/>
                          </a:solidFill>
                          <a:effectLst/>
                          <a:latin typeface="+mn-lt"/>
                          <a:ea typeface="+mn-ea"/>
                          <a:cs typeface="+mn-cs"/>
                        </a:rPr>
                        <a:t>координации («Обведи рисунок», «Скопируй</a:t>
                      </a:r>
                    </a:p>
                    <a:p>
                      <a:r>
                        <a:rPr lang="ru-RU" sz="1400" kern="1200" dirty="0" smtClean="0">
                          <a:solidFill>
                            <a:schemeClr val="dk1"/>
                          </a:solidFill>
                          <a:effectLst/>
                          <a:latin typeface="+mn-lt"/>
                          <a:ea typeface="+mn-ea"/>
                          <a:cs typeface="+mn-cs"/>
                        </a:rPr>
                        <a:t>через кальку», «Лабиринт»).</a:t>
                      </a:r>
                      <a:endParaRPr lang="ru-RU" sz="14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131</TotalTime>
  <Words>553</Words>
  <Application>Microsoft Office PowerPoint</Application>
  <PresentationFormat>Экран (4:3)</PresentationFormat>
  <Paragraphs>40</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Times New Roman</vt:lpstr>
      <vt:lpstr>Trebuchet MS</vt:lpstr>
      <vt:lpstr>Wingdings 3</vt:lpstr>
      <vt:lpstr>Аспект</vt:lpstr>
      <vt:lpstr>Индивидуальный план сопровождения обучающегося, испытывающего трудности в обучении </vt:lpstr>
      <vt:lpstr>Характеристика ребенка</vt:lpstr>
      <vt:lpstr>Цель реализации плана сопровождения обучающегося</vt:lpstr>
      <vt:lpstr>Задачи реализации плана сопровождения обучающегося</vt:lpstr>
      <vt:lpstr>Индивидуальный план сопровождения обучающегося, испытывающего трудности в обучении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Примерная программа индивидуальной работы по предупреждению и преодолению трудностей в обучении</dc:title>
  <dc:creator>kombainer</dc:creator>
  <cp:lastModifiedBy>Irina</cp:lastModifiedBy>
  <cp:revision>14</cp:revision>
  <dcterms:created xsi:type="dcterms:W3CDTF">2021-05-05T09:32:25Z</dcterms:created>
  <dcterms:modified xsi:type="dcterms:W3CDTF">2021-06-07T19:57:15Z</dcterms:modified>
</cp:coreProperties>
</file>